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6-1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54737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Shopping Behavior Analysis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4690348"/>
            <a:ext cx="755642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customer behavior is crucial for improving sales, satisfaction, and loyalty. We'll analyze purchasing patterns across demographics, products, and channels to optimize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0331" y="582573"/>
            <a:ext cx="6590228" cy="632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8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Actionable Recommendations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740331" y="1638181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795814" y="1638895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</a:t>
            </a:r>
            <a:endParaRPr lang="en-US" sz="2850" dirty="0"/>
          </a:p>
        </p:txBody>
      </p:sp>
      <p:sp>
        <p:nvSpPr>
          <p:cNvPr id="5" name="Text 3"/>
          <p:cNvSpPr/>
          <p:nvPr/>
        </p:nvSpPr>
        <p:spPr>
          <a:xfrm>
            <a:off x="1427678" y="1704261"/>
            <a:ext cx="3040975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Boost Subscriptions</a:t>
            </a:r>
            <a:endParaRPr lang="en-US" sz="2350" dirty="0"/>
          </a:p>
        </p:txBody>
      </p:sp>
      <p:sp>
        <p:nvSpPr>
          <p:cNvPr id="6" name="Text 4"/>
          <p:cNvSpPr/>
          <p:nvPr/>
        </p:nvSpPr>
        <p:spPr>
          <a:xfrm>
            <a:off x="1427678" y="2226469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exclusive benefits to increase subscriber base.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740331" y="2924532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95814" y="2925247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</a:t>
            </a:r>
            <a:endParaRPr lang="en-US" sz="2850" dirty="0"/>
          </a:p>
        </p:txBody>
      </p:sp>
      <p:sp>
        <p:nvSpPr>
          <p:cNvPr id="9" name="Text 7"/>
          <p:cNvSpPr/>
          <p:nvPr/>
        </p:nvSpPr>
        <p:spPr>
          <a:xfrm>
            <a:off x="1427678" y="2990612"/>
            <a:ext cx="3769995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Loyalty Programs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1427678" y="3512820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 repeat buyers to foster loyalty and move them into the "Loyal" segment.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40331" y="4210883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95814" y="4211598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</a:t>
            </a:r>
            <a:endParaRPr lang="en-US" sz="2850" dirty="0"/>
          </a:p>
        </p:txBody>
      </p:sp>
      <p:sp>
        <p:nvSpPr>
          <p:cNvPr id="13" name="Text 11"/>
          <p:cNvSpPr/>
          <p:nvPr/>
        </p:nvSpPr>
        <p:spPr>
          <a:xfrm>
            <a:off x="1427678" y="4276963"/>
            <a:ext cx="3118366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Review Discount Policy</a:t>
            </a:r>
            <a:endParaRPr lang="en-US" sz="2350" dirty="0"/>
          </a:p>
        </p:txBody>
      </p:sp>
      <p:sp>
        <p:nvSpPr>
          <p:cNvPr id="14" name="Text 12"/>
          <p:cNvSpPr/>
          <p:nvPr/>
        </p:nvSpPr>
        <p:spPr>
          <a:xfrm>
            <a:off x="1427678" y="4799171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 sales boosts from discounts with margin control.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0331" y="5497235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5814" y="5497949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</a:t>
            </a:r>
            <a:endParaRPr lang="en-US" sz="2850" dirty="0"/>
          </a:p>
        </p:txBody>
      </p:sp>
      <p:sp>
        <p:nvSpPr>
          <p:cNvPr id="17" name="Text 15"/>
          <p:cNvSpPr/>
          <p:nvPr/>
        </p:nvSpPr>
        <p:spPr>
          <a:xfrm>
            <a:off x="1427678" y="5563314"/>
            <a:ext cx="3040975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Product Positioning</a:t>
            </a:r>
            <a:endParaRPr lang="en-US" sz="2350" dirty="0"/>
          </a:p>
        </p:txBody>
      </p:sp>
      <p:sp>
        <p:nvSpPr>
          <p:cNvPr id="18" name="Text 16"/>
          <p:cNvSpPr/>
          <p:nvPr/>
        </p:nvSpPr>
        <p:spPr>
          <a:xfrm>
            <a:off x="1427678" y="6085523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Highlight top-rated and best-selling products in marketing campaigns.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40331" y="6783586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95814" y="6784300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5</a:t>
            </a:r>
            <a:endParaRPr lang="en-US" sz="2850" dirty="0"/>
          </a:p>
        </p:txBody>
      </p:sp>
      <p:sp>
        <p:nvSpPr>
          <p:cNvPr id="21" name="Text 19"/>
          <p:cNvSpPr/>
          <p:nvPr/>
        </p:nvSpPr>
        <p:spPr>
          <a:xfrm>
            <a:off x="1427678" y="6849666"/>
            <a:ext cx="3040975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Targeted Marketing</a:t>
            </a:r>
            <a:endParaRPr lang="en-US" sz="2350" dirty="0"/>
          </a:p>
        </p:txBody>
      </p:sp>
      <p:sp>
        <p:nvSpPr>
          <p:cNvPr id="22" name="Text 20"/>
          <p:cNvSpPr/>
          <p:nvPr/>
        </p:nvSpPr>
        <p:spPr>
          <a:xfrm>
            <a:off x="1427678" y="7371874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efforts on high-revenue age groups and express-shipping users for maximum impact.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8253"/>
            <a:ext cx="5387578" cy="678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The Business Challenge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93790" y="2276594"/>
            <a:ext cx="7556421" cy="1664137"/>
          </a:xfrm>
          <a:prstGeom prst="roundRect">
            <a:avLst>
              <a:gd name="adj" fmla="val 879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276594"/>
            <a:ext cx="121920" cy="1664137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53388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Changing Patterns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142524" y="3093839"/>
            <a:ext cx="695039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Management observed shifts in purchasing across demographics, categories, and sales channels.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167545"/>
            <a:ext cx="7556421" cy="1664137"/>
          </a:xfrm>
          <a:prstGeom prst="roundRect">
            <a:avLst>
              <a:gd name="adj" fmla="val 879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3310" y="4167545"/>
            <a:ext cx="121920" cy="1664137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10" name="Text 7"/>
          <p:cNvSpPr/>
          <p:nvPr/>
        </p:nvSpPr>
        <p:spPr>
          <a:xfrm>
            <a:off x="1142524" y="4424839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Drivers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1142524" y="4984790"/>
            <a:ext cx="695039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 factors like discounts, reviews, seasons, and payment preferences influencing decisions and repeat purchases.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6086832"/>
            <a:ext cx="755642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goal: Leverage consumer shopping data to identify trends, improve engagement, and optimize marketing and product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3429"/>
            <a:ext cx="7529274" cy="678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Project Overview &amp; Deliverables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895237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029307"/>
            <a:ext cx="437816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Preparation &amp; Modeling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1020604" y="3589258"/>
            <a:ext cx="6067782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Clean and transform raw data using Python.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895237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029307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Analysis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7542014" y="3589258"/>
            <a:ext cx="6067782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 insights on segments, loyalty, and purchase drivers using SQL.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405670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539740"/>
            <a:ext cx="3346133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Visualization &amp; Insights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1020604" y="6099691"/>
            <a:ext cx="6067782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 an interactive Power BI dashboard for data-driven decisions.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405670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539740"/>
            <a:ext cx="3281958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Report &amp; Presentation</a:t>
            </a:r>
            <a:endParaRPr lang="en-US" sz="2550" dirty="0"/>
          </a:p>
        </p:txBody>
      </p:sp>
      <p:sp>
        <p:nvSpPr>
          <p:cNvPr id="14" name="Text 8"/>
          <p:cNvSpPr/>
          <p:nvPr/>
        </p:nvSpPr>
        <p:spPr>
          <a:xfrm>
            <a:off x="7542014" y="6099691"/>
            <a:ext cx="6067782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Summarize findings and recommendations for stakeholders.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93790" y="7171253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analyzes 3,900 purchases to uncover spending patterns, customer segments, and product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1851" y="410051"/>
            <a:ext cx="3429714" cy="445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Dataset Summary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21851" y="1228606"/>
            <a:ext cx="2572345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Statistics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521851" y="1712119"/>
            <a:ext cx="6611422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Rows:</a:t>
            </a:r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3,900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21851" y="1957983"/>
            <a:ext cx="6611422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Columns:</a:t>
            </a:r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18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21851" y="2203847"/>
            <a:ext cx="6611422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Data:</a:t>
            </a:r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37 values in "Review Rating"</a:t>
            </a:r>
            <a:endParaRPr lang="en-US" sz="11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1851" y="2565321"/>
            <a:ext cx="6611422" cy="661142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04748" y="1228606"/>
            <a:ext cx="2572345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Features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04748" y="1712119"/>
            <a:ext cx="6611422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Demographics:</a:t>
            </a:r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Age, Gender, Location, Subscription Status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504748" y="1957983"/>
            <a:ext cx="6611422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Purchase Details:</a:t>
            </a:r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Item, Category, Amount (USD), Season, Size, Color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7504748" y="2203847"/>
            <a:ext cx="6611422" cy="3874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Shopping Behavior:</a:t>
            </a:r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Discount, Promo Code, Previous Purchases, Frequency, Review Rating, Shipping Type</a:t>
            </a:r>
            <a:endParaRPr lang="en-US" sz="1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7798"/>
            <a:ext cx="8052435" cy="678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Exploratory Data Analysis (Python)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93790" y="2559606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25961"/>
            <a:ext cx="4196358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00268"/>
            <a:ext cx="4074319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Loading &amp; Exploration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793790" y="3660219"/>
            <a:ext cx="4196358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dataset with pandas; used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df.info()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df.describe()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for initial checks.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559606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925961"/>
            <a:ext cx="4196358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100268"/>
            <a:ext cx="330636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Missing Data Handling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5216962" y="3660219"/>
            <a:ext cx="4196358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Imputed missing "Review Rating" values using the median rating per product category.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559606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925961"/>
            <a:ext cx="4196358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100268"/>
            <a:ext cx="3552587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Column Standardization</a:t>
            </a:r>
            <a:endParaRPr lang="en-US" sz="2550" dirty="0"/>
          </a:p>
        </p:txBody>
      </p:sp>
      <p:sp>
        <p:nvSpPr>
          <p:cNvPr id="14" name="Text 12"/>
          <p:cNvSpPr/>
          <p:nvPr/>
        </p:nvSpPr>
        <p:spPr>
          <a:xfrm>
            <a:off x="9640133" y="3660219"/>
            <a:ext cx="419635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Renamed columns to snake_case for improved readability.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41451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07806"/>
            <a:ext cx="640794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48211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Feature Engineering</a:t>
            </a:r>
            <a:endParaRPr lang="en-US" sz="2550" dirty="0"/>
          </a:p>
        </p:txBody>
      </p:sp>
      <p:sp>
        <p:nvSpPr>
          <p:cNvPr id="18" name="Text 16"/>
          <p:cNvSpPr/>
          <p:nvPr/>
        </p:nvSpPr>
        <p:spPr>
          <a:xfrm>
            <a:off x="793790" y="6042065"/>
            <a:ext cx="640794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age_group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purchase_frequency_days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columns.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41451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07806"/>
            <a:ext cx="640794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48211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Database Integration</a:t>
            </a:r>
            <a:endParaRPr lang="en-US" sz="2550" dirty="0"/>
          </a:p>
        </p:txBody>
      </p:sp>
      <p:sp>
        <p:nvSpPr>
          <p:cNvPr id="22" name="Text 20"/>
          <p:cNvSpPr/>
          <p:nvPr/>
        </p:nvSpPr>
        <p:spPr>
          <a:xfrm>
            <a:off x="7428548" y="6042065"/>
            <a:ext cx="64079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Loaded cleaned data into MySQL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353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9569" y="466011"/>
            <a:ext cx="5899428" cy="506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0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SQL Analysis: Key Business Insights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79569" y="1481138"/>
            <a:ext cx="7957661" cy="1254323"/>
          </a:xfrm>
          <a:prstGeom prst="roundRect">
            <a:avLst>
              <a:gd name="adj" fmla="val 8748"/>
            </a:avLst>
          </a:prstGeom>
          <a:solidFill>
            <a:srgbClr val="FFFFF4">
              <a:alpha val="9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079569" y="1458278"/>
            <a:ext cx="7957661" cy="91440"/>
          </a:xfrm>
          <a:prstGeom prst="roundRect">
            <a:avLst>
              <a:gd name="adj" fmla="val 77846"/>
            </a:avLst>
          </a:prstGeom>
          <a:solidFill>
            <a:srgbClr val="FF954F"/>
          </a:solidFill>
          <a:ln/>
        </p:spPr>
      </p:sp>
      <p:sp>
        <p:nvSpPr>
          <p:cNvPr id="6" name="Shape 3"/>
          <p:cNvSpPr/>
          <p:nvPr/>
        </p:nvSpPr>
        <p:spPr>
          <a:xfrm>
            <a:off x="9804202" y="1226939"/>
            <a:ext cx="508397" cy="508397"/>
          </a:xfrm>
          <a:prstGeom prst="roundRect">
            <a:avLst>
              <a:gd name="adj" fmla="val 179859"/>
            </a:avLst>
          </a:prstGeom>
          <a:solidFill>
            <a:srgbClr val="FF954F"/>
          </a:solidFill>
          <a:ln/>
        </p:spPr>
      </p:sp>
      <p:sp>
        <p:nvSpPr>
          <p:cNvPr id="7" name="Text 4"/>
          <p:cNvSpPr/>
          <p:nvPr/>
        </p:nvSpPr>
        <p:spPr>
          <a:xfrm>
            <a:off x="9956721" y="1348978"/>
            <a:ext cx="203359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271855" y="1904762"/>
            <a:ext cx="2436257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by Gender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271855" y="2323028"/>
            <a:ext cx="7573089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Male: $157,890, Female: $75,191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6079569" y="3159085"/>
            <a:ext cx="7957661" cy="1254323"/>
          </a:xfrm>
          <a:prstGeom prst="roundRect">
            <a:avLst>
              <a:gd name="adj" fmla="val 8748"/>
            </a:avLst>
          </a:prstGeom>
          <a:solidFill>
            <a:srgbClr val="FFFFF4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6079569" y="3136225"/>
            <a:ext cx="7957661" cy="91440"/>
          </a:xfrm>
          <a:prstGeom prst="roundRect">
            <a:avLst>
              <a:gd name="adj" fmla="val 77846"/>
            </a:avLst>
          </a:prstGeom>
          <a:solidFill>
            <a:srgbClr val="FF954F"/>
          </a:solidFill>
          <a:ln/>
        </p:spPr>
      </p:sp>
      <p:sp>
        <p:nvSpPr>
          <p:cNvPr id="12" name="Shape 9"/>
          <p:cNvSpPr/>
          <p:nvPr/>
        </p:nvSpPr>
        <p:spPr>
          <a:xfrm>
            <a:off x="9804202" y="2904887"/>
            <a:ext cx="508397" cy="508397"/>
          </a:xfrm>
          <a:prstGeom prst="roundRect">
            <a:avLst>
              <a:gd name="adj" fmla="val 179859"/>
            </a:avLst>
          </a:prstGeom>
          <a:solidFill>
            <a:srgbClr val="FF954F"/>
          </a:solidFill>
          <a:ln/>
        </p:spPr>
      </p:sp>
      <p:sp>
        <p:nvSpPr>
          <p:cNvPr id="13" name="Text 10"/>
          <p:cNvSpPr/>
          <p:nvPr/>
        </p:nvSpPr>
        <p:spPr>
          <a:xfrm>
            <a:off x="9956721" y="3026926"/>
            <a:ext cx="203359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271855" y="3582710"/>
            <a:ext cx="2739866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 5 Products by Rating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271855" y="4000976"/>
            <a:ext cx="7573089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Gloves (3.86), Sandals (3.84), Boots (3.82), Hat (3.80), Skirt (3.78)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6079569" y="4837033"/>
            <a:ext cx="7957661" cy="1254323"/>
          </a:xfrm>
          <a:prstGeom prst="roundRect">
            <a:avLst>
              <a:gd name="adj" fmla="val 8748"/>
            </a:avLst>
          </a:prstGeom>
          <a:solidFill>
            <a:srgbClr val="FFFFF4">
              <a:alpha val="95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6079569" y="4814173"/>
            <a:ext cx="7957661" cy="91440"/>
          </a:xfrm>
          <a:prstGeom prst="roundRect">
            <a:avLst>
              <a:gd name="adj" fmla="val 77846"/>
            </a:avLst>
          </a:prstGeom>
          <a:solidFill>
            <a:srgbClr val="FF954F"/>
          </a:solidFill>
          <a:ln/>
        </p:spPr>
      </p:sp>
      <p:sp>
        <p:nvSpPr>
          <p:cNvPr id="18" name="Shape 15"/>
          <p:cNvSpPr/>
          <p:nvPr/>
        </p:nvSpPr>
        <p:spPr>
          <a:xfrm>
            <a:off x="9804202" y="4582835"/>
            <a:ext cx="508397" cy="508397"/>
          </a:xfrm>
          <a:prstGeom prst="roundRect">
            <a:avLst>
              <a:gd name="adj" fmla="val 179859"/>
            </a:avLst>
          </a:prstGeom>
          <a:solidFill>
            <a:srgbClr val="FF954F"/>
          </a:solidFill>
          <a:ln/>
        </p:spPr>
      </p:sp>
      <p:sp>
        <p:nvSpPr>
          <p:cNvPr id="19" name="Text 16"/>
          <p:cNvSpPr/>
          <p:nvPr/>
        </p:nvSpPr>
        <p:spPr>
          <a:xfrm>
            <a:off x="9956721" y="4704874"/>
            <a:ext cx="203359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271855" y="5260658"/>
            <a:ext cx="2917984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Shipping Type Comparison</a:t>
            </a: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6271855" y="5678924"/>
            <a:ext cx="7573089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Standard: $58.46, Express: $60.48 (Avg. Purchase)</a:t>
            </a:r>
            <a:endParaRPr lang="en-US" sz="1300" dirty="0"/>
          </a:p>
        </p:txBody>
      </p:sp>
      <p:sp>
        <p:nvSpPr>
          <p:cNvPr id="22" name="Shape 19"/>
          <p:cNvSpPr/>
          <p:nvPr/>
        </p:nvSpPr>
        <p:spPr>
          <a:xfrm>
            <a:off x="6079569" y="6514981"/>
            <a:ext cx="7957661" cy="1254323"/>
          </a:xfrm>
          <a:prstGeom prst="roundRect">
            <a:avLst>
              <a:gd name="adj" fmla="val 8748"/>
            </a:avLst>
          </a:prstGeom>
          <a:solidFill>
            <a:srgbClr val="FFFFF4">
              <a:alpha val="95000"/>
            </a:srgbClr>
          </a:solidFill>
          <a:ln/>
        </p:spPr>
      </p:sp>
      <p:sp>
        <p:nvSpPr>
          <p:cNvPr id="23" name="Shape 20"/>
          <p:cNvSpPr/>
          <p:nvPr/>
        </p:nvSpPr>
        <p:spPr>
          <a:xfrm>
            <a:off x="6079569" y="6492121"/>
            <a:ext cx="7957661" cy="91440"/>
          </a:xfrm>
          <a:prstGeom prst="roundRect">
            <a:avLst>
              <a:gd name="adj" fmla="val 77846"/>
            </a:avLst>
          </a:prstGeom>
          <a:solidFill>
            <a:srgbClr val="FF954F"/>
          </a:solidFill>
          <a:ln/>
        </p:spPr>
      </p:sp>
      <p:sp>
        <p:nvSpPr>
          <p:cNvPr id="24" name="Shape 21"/>
          <p:cNvSpPr/>
          <p:nvPr/>
        </p:nvSpPr>
        <p:spPr>
          <a:xfrm>
            <a:off x="9804202" y="6260783"/>
            <a:ext cx="508397" cy="508397"/>
          </a:xfrm>
          <a:prstGeom prst="roundRect">
            <a:avLst>
              <a:gd name="adj" fmla="val 179859"/>
            </a:avLst>
          </a:prstGeom>
          <a:solidFill>
            <a:srgbClr val="FF954F"/>
          </a:solidFill>
          <a:ln/>
        </p:spPr>
      </p:sp>
      <p:sp>
        <p:nvSpPr>
          <p:cNvPr id="25" name="Text 22"/>
          <p:cNvSpPr/>
          <p:nvPr/>
        </p:nvSpPr>
        <p:spPr>
          <a:xfrm>
            <a:off x="9956721" y="6382822"/>
            <a:ext cx="203359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271855" y="6938605"/>
            <a:ext cx="3315891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Discount-Dependent Products</a:t>
            </a:r>
            <a:endParaRPr lang="en-US" sz="1900" dirty="0"/>
          </a:p>
        </p:txBody>
      </p:sp>
      <p:sp>
        <p:nvSpPr>
          <p:cNvPr id="27" name="Text 24"/>
          <p:cNvSpPr/>
          <p:nvPr/>
        </p:nvSpPr>
        <p:spPr>
          <a:xfrm>
            <a:off x="6271855" y="7356872"/>
            <a:ext cx="7573089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Hat (50%), Sneakers (49.66%), Coat (49.07%), Sweater (48.17%), Pants (47.37%)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1011" y="370046"/>
            <a:ext cx="4803934" cy="402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4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Segmentation &amp; Loyalty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71011" y="1108829"/>
            <a:ext cx="2321362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Segments</a:t>
            </a:r>
            <a:endParaRPr lang="en-US" sz="18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1011" y="1561981"/>
            <a:ext cx="6680121" cy="3575804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2054185" y="5168265"/>
            <a:ext cx="134541" cy="134541"/>
          </a:xfrm>
          <a:prstGeom prst="roundRect">
            <a:avLst>
              <a:gd name="adj" fmla="val 13593"/>
            </a:avLst>
          </a:prstGeom>
          <a:solidFill>
            <a:srgbClr val="4D1E00"/>
          </a:solidFill>
          <a:ln/>
        </p:spPr>
      </p:sp>
      <p:sp>
        <p:nvSpPr>
          <p:cNvPr id="6" name="Text 3"/>
          <p:cNvSpPr/>
          <p:nvPr/>
        </p:nvSpPr>
        <p:spPr>
          <a:xfrm>
            <a:off x="2249686" y="5168265"/>
            <a:ext cx="346353" cy="134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Loyal</a:t>
            </a:r>
            <a:endParaRPr lang="en-US" sz="1050" dirty="0"/>
          </a:p>
        </p:txBody>
      </p:sp>
      <p:sp>
        <p:nvSpPr>
          <p:cNvPr id="7" name="Shape 4"/>
          <p:cNvSpPr/>
          <p:nvPr/>
        </p:nvSpPr>
        <p:spPr>
          <a:xfrm>
            <a:off x="3369826" y="5168265"/>
            <a:ext cx="134541" cy="134541"/>
          </a:xfrm>
          <a:prstGeom prst="roundRect">
            <a:avLst>
              <a:gd name="adj" fmla="val 13593"/>
            </a:avLst>
          </a:prstGeom>
          <a:solidFill>
            <a:srgbClr val="C54E00"/>
          </a:solidFill>
          <a:ln/>
        </p:spPr>
      </p:sp>
      <p:sp>
        <p:nvSpPr>
          <p:cNvPr id="8" name="Text 5"/>
          <p:cNvSpPr/>
          <p:nvPr/>
        </p:nvSpPr>
        <p:spPr>
          <a:xfrm>
            <a:off x="3565327" y="5168265"/>
            <a:ext cx="686753" cy="134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Returning</a:t>
            </a:r>
            <a:endParaRPr lang="en-US" sz="1050" dirty="0"/>
          </a:p>
        </p:txBody>
      </p:sp>
      <p:sp>
        <p:nvSpPr>
          <p:cNvPr id="9" name="Shape 6"/>
          <p:cNvSpPr/>
          <p:nvPr/>
        </p:nvSpPr>
        <p:spPr>
          <a:xfrm>
            <a:off x="5025985" y="5168265"/>
            <a:ext cx="134541" cy="134541"/>
          </a:xfrm>
          <a:prstGeom prst="roundRect">
            <a:avLst>
              <a:gd name="adj" fmla="val 13593"/>
            </a:avLst>
          </a:prstGeom>
          <a:solidFill>
            <a:srgbClr val="FF8B3F"/>
          </a:solidFill>
          <a:ln/>
        </p:spPr>
      </p:sp>
      <p:sp>
        <p:nvSpPr>
          <p:cNvPr id="10" name="Text 7"/>
          <p:cNvSpPr/>
          <p:nvPr/>
        </p:nvSpPr>
        <p:spPr>
          <a:xfrm>
            <a:off x="5221486" y="5168265"/>
            <a:ext cx="307658" cy="134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New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486888" y="1108829"/>
            <a:ext cx="3224451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Subscribers vs. Non-Subscribers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7486888" y="1545193"/>
            <a:ext cx="6680121" cy="174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Subscribers: 1,053 customers, Avg. Spend: $59.49, Total Revenue: $62,645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7486888" y="1841183"/>
            <a:ext cx="6680121" cy="174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Non-Subscribers: 2,847 customers, Avg. Spend: $59.87, Total Revenue: $170,436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7486888" y="2137172"/>
            <a:ext cx="6680121" cy="174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Repeat buyers (&gt;5 purchases) are more likely to subscribe (958 Yes vs. 2518 No).</a:t>
            </a:r>
            <a:endParaRPr lang="en-US" sz="1050" dirty="0"/>
          </a:p>
        </p:txBody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6888" y="2463403"/>
            <a:ext cx="6680121" cy="66801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9943" y="392787"/>
            <a:ext cx="6602492" cy="426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Product Performance &amp; Age Group Revenue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499943" y="1176695"/>
            <a:ext cx="3014543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9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 Products per Category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499943" y="1639848"/>
            <a:ext cx="6641068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Accessories:</a:t>
            </a:r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Jewelry, Sunglasses, Belt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99943" y="1875473"/>
            <a:ext cx="6641068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Clothing:</a:t>
            </a:r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Blouse, Pants, Shirt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99943" y="2111097"/>
            <a:ext cx="6641068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Footwear:</a:t>
            </a:r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Sandals, Shoes, Sneakers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99943" y="2346722"/>
            <a:ext cx="6641068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Outerwear:</a:t>
            </a:r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Jacket, Coat</a:t>
            </a:r>
            <a:endParaRPr lang="en-US" sz="11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9943" y="2693075"/>
            <a:ext cx="6641068" cy="664106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97008" y="1176695"/>
            <a:ext cx="258770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9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by Age Group</a:t>
            </a:r>
            <a:endParaRPr lang="en-US" sz="19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008" y="1657707"/>
            <a:ext cx="6641068" cy="371891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4138"/>
            <a:ext cx="9319855" cy="678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Power BI Dashboard: Visualizing Insights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93790" y="1855946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interactive dashboard provides key metrics and visualizations for data-driven decisions.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54197" y="2551867"/>
            <a:ext cx="2721888" cy="272188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93790" y="5674876"/>
            <a:ext cx="4196358" cy="1830467"/>
          </a:xfrm>
          <a:prstGeom prst="roundRect">
            <a:avLst>
              <a:gd name="adj" fmla="val 5205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1043464" y="592455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0630" y="6111716"/>
            <a:ext cx="306110" cy="30611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43464" y="6831806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3.9K Customers</a:t>
            </a:r>
            <a:endParaRPr lang="en-US" sz="2550" dirty="0"/>
          </a:p>
        </p:txBody>
      </p:sp>
      <p:sp>
        <p:nvSpPr>
          <p:cNvPr id="9" name="Shape 5"/>
          <p:cNvSpPr/>
          <p:nvPr/>
        </p:nvSpPr>
        <p:spPr>
          <a:xfrm>
            <a:off x="5216962" y="5674876"/>
            <a:ext cx="4196358" cy="1830467"/>
          </a:xfrm>
          <a:prstGeom prst="roundRect">
            <a:avLst>
              <a:gd name="adj" fmla="val 5205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5466636" y="592455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53802" y="6111716"/>
            <a:ext cx="306110" cy="30611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466636" y="6831806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$59.76 Avg. Purchase</a:t>
            </a:r>
            <a:endParaRPr lang="en-US" sz="2550" dirty="0"/>
          </a:p>
        </p:txBody>
      </p:sp>
      <p:sp>
        <p:nvSpPr>
          <p:cNvPr id="13" name="Shape 8"/>
          <p:cNvSpPr/>
          <p:nvPr/>
        </p:nvSpPr>
        <p:spPr>
          <a:xfrm>
            <a:off x="9640133" y="5674876"/>
            <a:ext cx="4196358" cy="1830467"/>
          </a:xfrm>
          <a:prstGeom prst="roundRect">
            <a:avLst>
              <a:gd name="adj" fmla="val 5205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4" name="Shape 9"/>
          <p:cNvSpPr/>
          <p:nvPr/>
        </p:nvSpPr>
        <p:spPr>
          <a:xfrm>
            <a:off x="9889808" y="592455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  <a:ln/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76974" y="6111716"/>
            <a:ext cx="306110" cy="30611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9889808" y="6831806"/>
            <a:ext cx="342447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3.75 Avg. Review Rating</a:t>
            </a:r>
            <a:endParaRPr lang="en-US" sz="2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2026-01-02T09:52:52Z</dcterms:created>
  <dcterms:modified xsi:type="dcterms:W3CDTF">2026-01-02T09:52:52Z</dcterms:modified>
</cp:coreProperties>
</file>